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6" r:id="rId2"/>
    <p:sldId id="350" r:id="rId3"/>
    <p:sldId id="302" r:id="rId4"/>
    <p:sldId id="323" r:id="rId5"/>
    <p:sldId id="355" r:id="rId6"/>
    <p:sldId id="317" r:id="rId7"/>
    <p:sldId id="348" r:id="rId8"/>
    <p:sldId id="347" r:id="rId9"/>
    <p:sldId id="35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CCECFF"/>
    <a:srgbClr val="000099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9" autoAdjust="0"/>
    <p:restoredTop sz="94660"/>
  </p:normalViewPr>
  <p:slideViewPr>
    <p:cSldViewPr>
      <p:cViewPr>
        <p:scale>
          <a:sx n="80" d="100"/>
          <a:sy n="80" d="100"/>
        </p:scale>
        <p:origin x="-116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Лист1!$B$4:$E$4</c:f>
              <c:strCache>
                <c:ptCount val="4"/>
                <c:pt idx="0">
                  <c:v>неорганизованные дети</c:v>
                </c:pt>
                <c:pt idx="1">
                  <c:v>обучаются в школах</c:v>
                </c:pt>
                <c:pt idx="2">
                  <c:v>надомники</c:v>
                </c:pt>
                <c:pt idx="3">
                  <c:v>дошкольники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123</c:v>
                </c:pt>
                <c:pt idx="1">
                  <c:v>37</c:v>
                </c:pt>
                <c:pt idx="2">
                  <c:v>11</c:v>
                </c:pt>
                <c:pt idx="3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Лист1!$B$83:$C$83</c:f>
              <c:strCache>
                <c:ptCount val="2"/>
                <c:pt idx="0">
                  <c:v>Количество детей с ограниченными возможностями в г.Заринске </c:v>
                </c:pt>
                <c:pt idx="1">
                  <c:v>к-во детей занятых в ЦДТ</c:v>
                </c:pt>
              </c:strCache>
            </c:strRef>
          </c:cat>
          <c:val>
            <c:numRef>
              <c:f>Лист1!$B$84:$C$84</c:f>
              <c:numCache>
                <c:formatCode>General</c:formatCode>
                <c:ptCount val="2"/>
                <c:pt idx="0">
                  <c:v>188</c:v>
                </c:pt>
                <c:pt idx="1">
                  <c:v>28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F39B7-5F96-4028-AC5A-20F64468D37C}" type="doc">
      <dgm:prSet loTypeId="urn:microsoft.com/office/officeart/2005/8/layout/hList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761CEBA-9FA6-48CC-887C-27C7842E9525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Направления работы волонтёров театра кукол «Аленький цветочек»</a:t>
          </a:r>
        </a:p>
      </dgm:t>
    </dgm:pt>
    <dgm:pt modelId="{055BF3BD-EB3E-40DF-8E53-63097755DBAD}" type="parTrans" cxnId="{906D460D-52E3-4382-B646-ADBBD08EA016}">
      <dgm:prSet/>
      <dgm:spPr/>
      <dgm:t>
        <a:bodyPr/>
        <a:lstStyle/>
        <a:p>
          <a:endParaRPr lang="ru-RU"/>
        </a:p>
      </dgm:t>
    </dgm:pt>
    <dgm:pt modelId="{074CFE26-7C5A-43A8-A7DB-0314C25491A3}" type="sibTrans" cxnId="{906D460D-52E3-4382-B646-ADBBD08EA016}">
      <dgm:prSet/>
      <dgm:spPr/>
      <dgm:t>
        <a:bodyPr/>
        <a:lstStyle/>
        <a:p>
          <a:endParaRPr lang="ru-RU"/>
        </a:p>
      </dgm:t>
    </dgm:pt>
    <dgm:pt modelId="{7E6E9530-8D6D-486F-8F0E-D76D4E508144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Экологическая акция </a:t>
          </a:r>
        </a:p>
        <a:p>
          <a:r>
            <a:rPr lang="ru-RU" b="1" dirty="0" smtClean="0">
              <a:solidFill>
                <a:srgbClr val="002060"/>
              </a:solidFill>
            </a:rPr>
            <a:t>«Наша клумба»</a:t>
          </a:r>
          <a:endParaRPr lang="ru-RU" b="1" dirty="0">
            <a:solidFill>
              <a:srgbClr val="002060"/>
            </a:solidFill>
          </a:endParaRPr>
        </a:p>
      </dgm:t>
    </dgm:pt>
    <dgm:pt modelId="{199D3651-C396-4E4C-ABD5-911B0FBA3236}" type="parTrans" cxnId="{AEB1A630-2146-4B7C-86C3-C04CB28844F3}">
      <dgm:prSet/>
      <dgm:spPr/>
      <dgm:t>
        <a:bodyPr/>
        <a:lstStyle/>
        <a:p>
          <a:endParaRPr lang="ru-RU"/>
        </a:p>
      </dgm:t>
    </dgm:pt>
    <dgm:pt modelId="{FAAE87E0-33F5-40EC-89D6-C1E5AEFD1DC4}" type="sibTrans" cxnId="{AEB1A630-2146-4B7C-86C3-C04CB28844F3}">
      <dgm:prSet/>
      <dgm:spPr/>
      <dgm:t>
        <a:bodyPr/>
        <a:lstStyle/>
        <a:p>
          <a:endParaRPr lang="ru-RU"/>
        </a:p>
      </dgm:t>
    </dgm:pt>
    <dgm:pt modelId="{C3EFF0E4-AB73-4AF1-A331-5E51682DFA3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Организация занятий в Комнате коррекции здоровья</a:t>
          </a:r>
          <a:endParaRPr lang="ru-RU" b="1" dirty="0">
            <a:solidFill>
              <a:srgbClr val="002060"/>
            </a:solidFill>
          </a:endParaRPr>
        </a:p>
      </dgm:t>
    </dgm:pt>
    <dgm:pt modelId="{63E1FDEE-B18E-41EC-B45D-29726E0AC0B3}" type="parTrans" cxnId="{4341E27E-EB23-4F2C-A7BD-0746D0610909}">
      <dgm:prSet/>
      <dgm:spPr/>
      <dgm:t>
        <a:bodyPr/>
        <a:lstStyle/>
        <a:p>
          <a:endParaRPr lang="ru-RU"/>
        </a:p>
      </dgm:t>
    </dgm:pt>
    <dgm:pt modelId="{ED711EE7-02FA-4B4D-B05F-52FEFEEEB872}" type="sibTrans" cxnId="{4341E27E-EB23-4F2C-A7BD-0746D0610909}">
      <dgm:prSet/>
      <dgm:spPr/>
      <dgm:t>
        <a:bodyPr/>
        <a:lstStyle/>
        <a:p>
          <a:endParaRPr lang="ru-RU"/>
        </a:p>
      </dgm:t>
    </dgm:pt>
    <dgm:pt modelId="{B8F3D879-B74C-4459-90A7-04CCC2FB4880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Организация летнего отдыха детей с ОВЗ</a:t>
          </a:r>
          <a:endParaRPr lang="ru-RU" b="1" dirty="0">
            <a:solidFill>
              <a:srgbClr val="002060"/>
            </a:solidFill>
          </a:endParaRPr>
        </a:p>
      </dgm:t>
    </dgm:pt>
    <dgm:pt modelId="{C43B96E0-B3A9-4AC2-81E3-AA1E7BC773EE}" type="parTrans" cxnId="{8D359243-CF49-4A21-8C20-A97F790BB4DB}">
      <dgm:prSet/>
      <dgm:spPr/>
      <dgm:t>
        <a:bodyPr/>
        <a:lstStyle/>
        <a:p>
          <a:endParaRPr lang="ru-RU"/>
        </a:p>
      </dgm:t>
    </dgm:pt>
    <dgm:pt modelId="{41251769-4C11-4CB2-A345-05D1D2978074}" type="sibTrans" cxnId="{8D359243-CF49-4A21-8C20-A97F790BB4DB}">
      <dgm:prSet/>
      <dgm:spPr/>
      <dgm:t>
        <a:bodyPr/>
        <a:lstStyle/>
        <a:p>
          <a:endParaRPr lang="ru-RU"/>
        </a:p>
      </dgm:t>
    </dgm:pt>
    <dgm:pt modelId="{C0A49A08-8194-4B11-93CD-503A5A660461}">
      <dgm:prSet phldrT="[Текст]" phldr="1" custLinFactNeighborX="-147" custLinFactNeighborY="1082"/>
      <dgm:spPr/>
      <dgm:t>
        <a:bodyPr/>
        <a:lstStyle/>
        <a:p>
          <a:endParaRPr lang="ru-RU" dirty="0"/>
        </a:p>
      </dgm:t>
    </dgm:pt>
    <dgm:pt modelId="{2FA51204-58C6-46EB-BDD0-62C302BA7627}" type="parTrans" cxnId="{34C57D51-67DD-415A-86EB-E69E7380A2EA}">
      <dgm:prSet/>
      <dgm:spPr/>
      <dgm:t>
        <a:bodyPr/>
        <a:lstStyle/>
        <a:p>
          <a:endParaRPr lang="ru-RU"/>
        </a:p>
      </dgm:t>
    </dgm:pt>
    <dgm:pt modelId="{662B5E59-9757-4300-94C0-7E9D6598C545}" type="sibTrans" cxnId="{34C57D51-67DD-415A-86EB-E69E7380A2EA}">
      <dgm:prSet/>
      <dgm:spPr/>
      <dgm:t>
        <a:bodyPr/>
        <a:lstStyle/>
        <a:p>
          <a:endParaRPr lang="ru-RU"/>
        </a:p>
      </dgm:t>
    </dgm:pt>
    <dgm:pt modelId="{E01731F7-19BF-48DE-A77E-BB97F4D7750D}">
      <dgm:prSet phldrT="[Текст]" phldr="1" custScaleX="23775" custScaleY="86147"/>
      <dgm:spPr/>
      <dgm:t>
        <a:bodyPr/>
        <a:lstStyle/>
        <a:p>
          <a:endParaRPr lang="ru-RU" dirty="0"/>
        </a:p>
      </dgm:t>
    </dgm:pt>
    <dgm:pt modelId="{BC51C306-116A-4CEE-8BBE-B72ACB34489F}" type="parTrans" cxnId="{9631886D-8D3D-4AF9-ADE1-CC408603E658}">
      <dgm:prSet/>
      <dgm:spPr/>
      <dgm:t>
        <a:bodyPr/>
        <a:lstStyle/>
        <a:p>
          <a:endParaRPr lang="ru-RU"/>
        </a:p>
      </dgm:t>
    </dgm:pt>
    <dgm:pt modelId="{2689740D-F0AA-4707-9DD9-823EA56BB63A}" type="sibTrans" cxnId="{9631886D-8D3D-4AF9-ADE1-CC408603E658}">
      <dgm:prSet/>
      <dgm:spPr/>
      <dgm:t>
        <a:bodyPr/>
        <a:lstStyle/>
        <a:p>
          <a:endParaRPr lang="ru-RU"/>
        </a:p>
      </dgm:t>
    </dgm:pt>
    <dgm:pt modelId="{86314398-3EDC-4457-9FD2-383670C850F0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Здоровье сберегающие мероприятия</a:t>
          </a:r>
          <a:endParaRPr lang="ru-RU" b="1" dirty="0">
            <a:solidFill>
              <a:srgbClr val="002060"/>
            </a:solidFill>
          </a:endParaRPr>
        </a:p>
      </dgm:t>
    </dgm:pt>
    <dgm:pt modelId="{0AA49306-85BF-4586-8198-204A3A6E654E}" type="parTrans" cxnId="{A4258A5E-6320-4F8A-8BF7-7BDDB7E1DAFB}">
      <dgm:prSet/>
      <dgm:spPr/>
      <dgm:t>
        <a:bodyPr/>
        <a:lstStyle/>
        <a:p>
          <a:endParaRPr lang="ru-RU"/>
        </a:p>
      </dgm:t>
    </dgm:pt>
    <dgm:pt modelId="{A12D9E02-1FE7-4524-A465-D8196A4889FD}" type="sibTrans" cxnId="{A4258A5E-6320-4F8A-8BF7-7BDDB7E1DAFB}">
      <dgm:prSet/>
      <dgm:spPr/>
      <dgm:t>
        <a:bodyPr/>
        <a:lstStyle/>
        <a:p>
          <a:endParaRPr lang="ru-RU"/>
        </a:p>
      </dgm:t>
    </dgm:pt>
    <dgm:pt modelId="{E241351C-C020-436A-97C6-72B3BEFE96F9}">
      <dgm:prSet phldrT="[Текст]" phldr="1" custScaleX="20361" custScaleY="47672" custLinFactNeighborX="-7458" custLinFactNeighborY="-29982"/>
      <dgm:spPr/>
      <dgm:t>
        <a:bodyPr/>
        <a:lstStyle/>
        <a:p>
          <a:endParaRPr lang="ru-RU" dirty="0"/>
        </a:p>
      </dgm:t>
    </dgm:pt>
    <dgm:pt modelId="{F55A70A6-8775-4A86-9724-40BAFE0FF52F}" type="parTrans" cxnId="{15ADED89-2D17-4F7F-8729-1119E72A35C5}">
      <dgm:prSet/>
      <dgm:spPr/>
      <dgm:t>
        <a:bodyPr/>
        <a:lstStyle/>
        <a:p>
          <a:endParaRPr lang="ru-RU"/>
        </a:p>
      </dgm:t>
    </dgm:pt>
    <dgm:pt modelId="{A6F16792-E2A7-400F-AC24-FD703F6DE2A3}" type="sibTrans" cxnId="{15ADED89-2D17-4F7F-8729-1119E72A35C5}">
      <dgm:prSet/>
      <dgm:spPr/>
      <dgm:t>
        <a:bodyPr/>
        <a:lstStyle/>
        <a:p>
          <a:endParaRPr lang="ru-RU"/>
        </a:p>
      </dgm:t>
    </dgm:pt>
    <dgm:pt modelId="{C2FC3F2D-3338-4174-A102-D77026740152}">
      <dgm:prSet phldrT="[Текст]" phldr="1" custScaleX="20361" custScaleY="47672" custLinFactNeighborX="-1777" custLinFactNeighborY="-30132"/>
      <dgm:spPr/>
      <dgm:t>
        <a:bodyPr/>
        <a:lstStyle/>
        <a:p>
          <a:endParaRPr lang="ru-RU" dirty="0"/>
        </a:p>
      </dgm:t>
    </dgm:pt>
    <dgm:pt modelId="{3E156431-736F-4128-8CE5-F636BDEDB7C1}" type="parTrans" cxnId="{DC7EFA11-6E29-4790-BCE6-B23B0EBF9855}">
      <dgm:prSet/>
      <dgm:spPr/>
      <dgm:t>
        <a:bodyPr/>
        <a:lstStyle/>
        <a:p>
          <a:endParaRPr lang="ru-RU"/>
        </a:p>
      </dgm:t>
    </dgm:pt>
    <dgm:pt modelId="{1361ECFE-4800-4821-BC3A-65903939AFEF}" type="sibTrans" cxnId="{DC7EFA11-6E29-4790-BCE6-B23B0EBF9855}">
      <dgm:prSet/>
      <dgm:spPr/>
      <dgm:t>
        <a:bodyPr/>
        <a:lstStyle/>
        <a:p>
          <a:endParaRPr lang="ru-RU"/>
        </a:p>
      </dgm:t>
    </dgm:pt>
    <dgm:pt modelId="{CF65BD11-EE72-422E-BBE5-F738C77C750B}">
      <dgm:prSet/>
      <dgm:spPr/>
      <dgm:t>
        <a:bodyPr/>
        <a:lstStyle/>
        <a:p>
          <a:endParaRPr lang="ru-RU" dirty="0"/>
        </a:p>
      </dgm:t>
    </dgm:pt>
    <dgm:pt modelId="{278EF361-8C4D-4B89-8393-29E9AE12E3FA}" type="parTrans" cxnId="{F68F4B11-8061-412C-901A-2CD14EB49FC7}">
      <dgm:prSet/>
      <dgm:spPr/>
      <dgm:t>
        <a:bodyPr/>
        <a:lstStyle/>
        <a:p>
          <a:endParaRPr lang="ru-RU"/>
        </a:p>
      </dgm:t>
    </dgm:pt>
    <dgm:pt modelId="{5442ED87-D4C3-499D-BC66-449D3083E8EA}" type="sibTrans" cxnId="{F68F4B11-8061-412C-901A-2CD14EB49FC7}">
      <dgm:prSet/>
      <dgm:spPr/>
      <dgm:t>
        <a:bodyPr/>
        <a:lstStyle/>
        <a:p>
          <a:endParaRPr lang="ru-RU"/>
        </a:p>
      </dgm:t>
    </dgm:pt>
    <dgm:pt modelId="{AB0A4930-5E0D-40D5-ABE0-C84250650290}">
      <dgm:prSet/>
      <dgm:spPr/>
      <dgm:t>
        <a:bodyPr/>
        <a:lstStyle/>
        <a:p>
          <a:endParaRPr lang="ru-RU"/>
        </a:p>
      </dgm:t>
    </dgm:pt>
    <dgm:pt modelId="{7B32FA1B-A85D-42EA-8FC8-FCCDE66FC539}" type="parTrans" cxnId="{299BBFBB-508C-404B-B060-6814E5A47D07}">
      <dgm:prSet/>
      <dgm:spPr/>
      <dgm:t>
        <a:bodyPr/>
        <a:lstStyle/>
        <a:p>
          <a:endParaRPr lang="ru-RU"/>
        </a:p>
      </dgm:t>
    </dgm:pt>
    <dgm:pt modelId="{D8C45CAB-DD36-40AF-A8C8-AB2A6FC425A6}" type="sibTrans" cxnId="{299BBFBB-508C-404B-B060-6814E5A47D07}">
      <dgm:prSet/>
      <dgm:spPr/>
      <dgm:t>
        <a:bodyPr/>
        <a:lstStyle/>
        <a:p>
          <a:endParaRPr lang="ru-RU"/>
        </a:p>
      </dgm:t>
    </dgm:pt>
    <dgm:pt modelId="{10006B9A-82CA-4410-BF01-D76D8F21F884}" type="pres">
      <dgm:prSet presAssocID="{89AF39B7-5F96-4028-AC5A-20F64468D3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25F128-13C0-4E6F-A203-71D6199F2C3F}" type="pres">
      <dgm:prSet presAssocID="{6761CEBA-9FA6-48CC-887C-27C7842E9525}" presName="roof" presStyleLbl="dkBgShp" presStyleIdx="0" presStyleCnt="2" custScaleY="85584" custLinFactNeighborY="-15909"/>
      <dgm:spPr/>
      <dgm:t>
        <a:bodyPr/>
        <a:lstStyle/>
        <a:p>
          <a:endParaRPr lang="ru-RU"/>
        </a:p>
      </dgm:t>
    </dgm:pt>
    <dgm:pt modelId="{3853227D-0124-4FEE-9745-BC8C891C8651}" type="pres">
      <dgm:prSet presAssocID="{6761CEBA-9FA6-48CC-887C-27C7842E9525}" presName="pillars" presStyleCnt="0"/>
      <dgm:spPr/>
    </dgm:pt>
    <dgm:pt modelId="{C058A3FC-FA2E-4FB6-8D88-6717C0C604C1}" type="pres">
      <dgm:prSet presAssocID="{6761CEBA-9FA6-48CC-887C-27C7842E9525}" presName="pillar1" presStyleLbl="node1" presStyleIdx="0" presStyleCnt="4" custScaleX="20361" custScaleY="47672" custLinFactNeighborX="-5163" custLinFactNeighborY="-26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F8BE4-1993-44F7-886B-D44D3598B039}" type="pres">
      <dgm:prSet presAssocID="{86314398-3EDC-4457-9FD2-383670C850F0}" presName="pillarX" presStyleLbl="node1" presStyleIdx="1" presStyleCnt="4" custScaleX="20361" custScaleY="47672" custLinFactNeighborX="-1777" custLinFactNeighborY="-2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7C317-A0B5-4885-BDEC-AB7FE70E1FE2}" type="pres">
      <dgm:prSet presAssocID="{C3EFF0E4-AB73-4AF1-A331-5E51682DFA37}" presName="pillarX" presStyleLbl="node1" presStyleIdx="2" presStyleCnt="4" custScaleX="20880" custScaleY="47363" custLinFactNeighborX="1794" custLinFactNeighborY="-26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E36FD-C954-4A79-9F88-EBC63E54771C}" type="pres">
      <dgm:prSet presAssocID="{B8F3D879-B74C-4459-90A7-04CCC2FB4880}" presName="pillarX" presStyleLbl="node1" presStyleIdx="3" presStyleCnt="4" custScaleX="20357" custScaleY="46505" custLinFactNeighborX="5940" custLinFactNeighborY="-26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CCED4-2D60-4DEE-A605-768D7E8CE0A4}" type="pres">
      <dgm:prSet presAssocID="{6761CEBA-9FA6-48CC-887C-27C7842E9525}" presName="base" presStyleLbl="dkBgShp" presStyleIdx="1" presStyleCnt="2" custFlipHor="1" custScaleX="92903" custLinFactNeighborX="2581" custLinFactNeighborY="-89916"/>
      <dgm:spPr>
        <a:solidFill>
          <a:srgbClr val="CCECFF"/>
        </a:solidFill>
      </dgm:spPr>
      <dgm:t>
        <a:bodyPr/>
        <a:lstStyle/>
        <a:p>
          <a:endParaRPr lang="ru-RU"/>
        </a:p>
      </dgm:t>
    </dgm:pt>
  </dgm:ptLst>
  <dgm:cxnLst>
    <dgm:cxn modelId="{FA1A3424-2F37-4257-A72F-D343BCABF3E8}" type="presOf" srcId="{C3EFF0E4-AB73-4AF1-A331-5E51682DFA37}" destId="{5E97C317-A0B5-4885-BDEC-AB7FE70E1FE2}" srcOrd="0" destOrd="0" presId="urn:microsoft.com/office/officeart/2005/8/layout/hList3"/>
    <dgm:cxn modelId="{3458AB4A-1450-4D62-928D-D002E4178C8A}" type="presOf" srcId="{7E6E9530-8D6D-486F-8F0E-D76D4E508144}" destId="{C058A3FC-FA2E-4FB6-8D88-6717C0C604C1}" srcOrd="0" destOrd="0" presId="urn:microsoft.com/office/officeart/2005/8/layout/hList3"/>
    <dgm:cxn modelId="{4341E27E-EB23-4F2C-A7BD-0746D0610909}" srcId="{6761CEBA-9FA6-48CC-887C-27C7842E9525}" destId="{C3EFF0E4-AB73-4AF1-A331-5E51682DFA37}" srcOrd="2" destOrd="0" parTransId="{63E1FDEE-B18E-41EC-B45D-29726E0AC0B3}" sibTransId="{ED711EE7-02FA-4B4D-B05F-52FEFEEEB872}"/>
    <dgm:cxn modelId="{A4258A5E-6320-4F8A-8BF7-7BDDB7E1DAFB}" srcId="{6761CEBA-9FA6-48CC-887C-27C7842E9525}" destId="{86314398-3EDC-4457-9FD2-383670C850F0}" srcOrd="1" destOrd="0" parTransId="{0AA49306-85BF-4586-8198-204A3A6E654E}" sibTransId="{A12D9E02-1FE7-4524-A465-D8196A4889FD}"/>
    <dgm:cxn modelId="{8D359243-CF49-4A21-8C20-A97F790BB4DB}" srcId="{6761CEBA-9FA6-48CC-887C-27C7842E9525}" destId="{B8F3D879-B74C-4459-90A7-04CCC2FB4880}" srcOrd="3" destOrd="0" parTransId="{C43B96E0-B3A9-4AC2-81E3-AA1E7BC773EE}" sibTransId="{41251769-4C11-4CB2-A345-05D1D2978074}"/>
    <dgm:cxn modelId="{15ADED89-2D17-4F7F-8729-1119E72A35C5}" srcId="{89AF39B7-5F96-4028-AC5A-20F64468D37C}" destId="{E241351C-C020-436A-97C6-72B3BEFE96F9}" srcOrd="3" destOrd="0" parTransId="{F55A70A6-8775-4A86-9724-40BAFE0FF52F}" sibTransId="{A6F16792-E2A7-400F-AC24-FD703F6DE2A3}"/>
    <dgm:cxn modelId="{AEB1A630-2146-4B7C-86C3-C04CB28844F3}" srcId="{6761CEBA-9FA6-48CC-887C-27C7842E9525}" destId="{7E6E9530-8D6D-486F-8F0E-D76D4E508144}" srcOrd="0" destOrd="0" parTransId="{199D3651-C396-4E4C-ABD5-911B0FBA3236}" sibTransId="{FAAE87E0-33F5-40EC-89D6-C1E5AEFD1DC4}"/>
    <dgm:cxn modelId="{F68F4B11-8061-412C-901A-2CD14EB49FC7}" srcId="{89AF39B7-5F96-4028-AC5A-20F64468D37C}" destId="{CF65BD11-EE72-422E-BBE5-F738C77C750B}" srcOrd="5" destOrd="0" parTransId="{278EF361-8C4D-4B89-8393-29E9AE12E3FA}" sibTransId="{5442ED87-D4C3-499D-BC66-449D3083E8EA}"/>
    <dgm:cxn modelId="{906D460D-52E3-4382-B646-ADBBD08EA016}" srcId="{89AF39B7-5F96-4028-AC5A-20F64468D37C}" destId="{6761CEBA-9FA6-48CC-887C-27C7842E9525}" srcOrd="0" destOrd="0" parTransId="{055BF3BD-EB3E-40DF-8E53-63097755DBAD}" sibTransId="{074CFE26-7C5A-43A8-A7DB-0314C25491A3}"/>
    <dgm:cxn modelId="{DB66E7D9-B108-4510-BA2E-88B4DF99970E}" type="presOf" srcId="{B8F3D879-B74C-4459-90A7-04CCC2FB4880}" destId="{827E36FD-C954-4A79-9F88-EBC63E54771C}" srcOrd="0" destOrd="0" presId="urn:microsoft.com/office/officeart/2005/8/layout/hList3"/>
    <dgm:cxn modelId="{42443B2D-A501-47AD-9FA7-41382FE1AFD4}" type="presOf" srcId="{86314398-3EDC-4457-9FD2-383670C850F0}" destId="{43BF8BE4-1993-44F7-886B-D44D3598B039}" srcOrd="0" destOrd="0" presId="urn:microsoft.com/office/officeart/2005/8/layout/hList3"/>
    <dgm:cxn modelId="{9631886D-8D3D-4AF9-ADE1-CC408603E658}" srcId="{89AF39B7-5F96-4028-AC5A-20F64468D37C}" destId="{E01731F7-19BF-48DE-A77E-BB97F4D7750D}" srcOrd="2" destOrd="0" parTransId="{BC51C306-116A-4CEE-8BBE-B72ACB34489F}" sibTransId="{2689740D-F0AA-4707-9DD9-823EA56BB63A}"/>
    <dgm:cxn modelId="{83B54393-2355-46C5-86A1-6CC654E9B9A5}" type="presOf" srcId="{89AF39B7-5F96-4028-AC5A-20F64468D37C}" destId="{10006B9A-82CA-4410-BF01-D76D8F21F884}" srcOrd="0" destOrd="0" presId="urn:microsoft.com/office/officeart/2005/8/layout/hList3"/>
    <dgm:cxn modelId="{299BBFBB-508C-404B-B060-6814E5A47D07}" srcId="{89AF39B7-5F96-4028-AC5A-20F64468D37C}" destId="{AB0A4930-5E0D-40D5-ABE0-C84250650290}" srcOrd="6" destOrd="0" parTransId="{7B32FA1B-A85D-42EA-8FC8-FCCDE66FC539}" sibTransId="{D8C45CAB-DD36-40AF-A8C8-AB2A6FC425A6}"/>
    <dgm:cxn modelId="{57B19221-33EC-4E84-B0D9-845AC13BAE75}" type="presOf" srcId="{6761CEBA-9FA6-48CC-887C-27C7842E9525}" destId="{E525F128-13C0-4E6F-A203-71D6199F2C3F}" srcOrd="0" destOrd="0" presId="urn:microsoft.com/office/officeart/2005/8/layout/hList3"/>
    <dgm:cxn modelId="{DC7EFA11-6E29-4790-BCE6-B23B0EBF9855}" srcId="{89AF39B7-5F96-4028-AC5A-20F64468D37C}" destId="{C2FC3F2D-3338-4174-A102-D77026740152}" srcOrd="4" destOrd="0" parTransId="{3E156431-736F-4128-8CE5-F636BDEDB7C1}" sibTransId="{1361ECFE-4800-4821-BC3A-65903939AFEF}"/>
    <dgm:cxn modelId="{34C57D51-67DD-415A-86EB-E69E7380A2EA}" srcId="{89AF39B7-5F96-4028-AC5A-20F64468D37C}" destId="{C0A49A08-8194-4B11-93CD-503A5A660461}" srcOrd="1" destOrd="0" parTransId="{2FA51204-58C6-46EB-BDD0-62C302BA7627}" sibTransId="{662B5E59-9757-4300-94C0-7E9D6598C545}"/>
    <dgm:cxn modelId="{7476D530-AF15-49C8-A949-A9182F49139A}" type="presParOf" srcId="{10006B9A-82CA-4410-BF01-D76D8F21F884}" destId="{E525F128-13C0-4E6F-A203-71D6199F2C3F}" srcOrd="0" destOrd="0" presId="urn:microsoft.com/office/officeart/2005/8/layout/hList3"/>
    <dgm:cxn modelId="{55165D2A-5669-46E2-AFC8-FEDE3F6F3658}" type="presParOf" srcId="{10006B9A-82CA-4410-BF01-D76D8F21F884}" destId="{3853227D-0124-4FEE-9745-BC8C891C8651}" srcOrd="1" destOrd="0" presId="urn:microsoft.com/office/officeart/2005/8/layout/hList3"/>
    <dgm:cxn modelId="{32AAA7B2-5EF9-4EA1-AA22-9AE029C2C0D1}" type="presParOf" srcId="{3853227D-0124-4FEE-9745-BC8C891C8651}" destId="{C058A3FC-FA2E-4FB6-8D88-6717C0C604C1}" srcOrd="0" destOrd="0" presId="urn:microsoft.com/office/officeart/2005/8/layout/hList3"/>
    <dgm:cxn modelId="{117E5B70-8469-419E-BD92-68F04E789671}" type="presParOf" srcId="{3853227D-0124-4FEE-9745-BC8C891C8651}" destId="{43BF8BE4-1993-44F7-886B-D44D3598B039}" srcOrd="1" destOrd="0" presId="urn:microsoft.com/office/officeart/2005/8/layout/hList3"/>
    <dgm:cxn modelId="{24AAEC4E-566F-4482-81BC-22E8A139319F}" type="presParOf" srcId="{3853227D-0124-4FEE-9745-BC8C891C8651}" destId="{5E97C317-A0B5-4885-BDEC-AB7FE70E1FE2}" srcOrd="2" destOrd="0" presId="urn:microsoft.com/office/officeart/2005/8/layout/hList3"/>
    <dgm:cxn modelId="{79737489-B346-4FF9-A7A0-C7C926D35797}" type="presParOf" srcId="{3853227D-0124-4FEE-9745-BC8C891C8651}" destId="{827E36FD-C954-4A79-9F88-EBC63E54771C}" srcOrd="3" destOrd="0" presId="urn:microsoft.com/office/officeart/2005/8/layout/hList3"/>
    <dgm:cxn modelId="{5C4A2F43-BFA4-4CD6-BFCD-AAB2C874436C}" type="presParOf" srcId="{10006B9A-82CA-4410-BF01-D76D8F21F884}" destId="{9BDCCED4-2D60-4DEE-A605-768D7E8CE0A4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7C6B0-02B7-4182-AF01-81BAF4D350D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7DF2E-38EE-4F08-B419-CC39B9BC8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419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6248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962400"/>
            <a:ext cx="6629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Номинация «Рождённые помогать»</a:t>
            </a:r>
          </a:p>
          <a:p>
            <a:endParaRPr lang="ru-RU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Панчишных</a:t>
            </a:r>
            <a:r>
              <a:rPr 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В.В., педагог дополнительного образования, </a:t>
            </a:r>
          </a:p>
          <a:p>
            <a:r>
              <a:rPr 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руководитель волонтёрского отряда театра кукол «Аленький цветочек»</a:t>
            </a:r>
          </a:p>
          <a:p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286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Комитет по образованию администрации г.Заринска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образования «Центр детского творчества»</a:t>
            </a:r>
            <a:endParaRPr lang="ru-RU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5146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«Мы разные, но мы вместе»</a:t>
            </a:r>
          </a:p>
          <a:p>
            <a:pPr algn="ctr"/>
            <a:endParaRPr lang="ru-RU" sz="54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5240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Региональный этап </a:t>
            </a:r>
          </a:p>
          <a:p>
            <a:pPr algn="ctr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Всероссийского конкурса «Доброволец России-2018»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28600" y="457200"/>
          <a:ext cx="5105400" cy="2974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4211" name="TextBox 8"/>
          <p:cNvSpPr txBox="1">
            <a:spLocks noChangeArrowheads="1"/>
          </p:cNvSpPr>
          <p:nvPr/>
        </p:nvSpPr>
        <p:spPr bwMode="auto">
          <a:xfrm>
            <a:off x="228600" y="1524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детей с ограниченными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возможностями здоровья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г.Заринске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(220)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2" name="TextBox 10"/>
          <p:cNvSpPr txBox="1">
            <a:spLocks noChangeArrowheads="1"/>
          </p:cNvSpPr>
          <p:nvPr/>
        </p:nvSpPr>
        <p:spPr bwMode="auto">
          <a:xfrm>
            <a:off x="3962400" y="3200400"/>
            <a:ext cx="487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детей с ограниченными возможностями занятых в ЦДТ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352800" y="3505200"/>
          <a:ext cx="5105400" cy="3126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828800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algn="just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r"/>
            <a:endParaRPr lang="ru-RU" sz="2400" b="1" dirty="0" smtClean="0">
              <a:solidFill>
                <a:srgbClr val="0070C0"/>
              </a:solidFill>
            </a:endParaRPr>
          </a:p>
          <a:p>
            <a:pPr algn="r"/>
            <a:endParaRPr lang="ru-RU" sz="2400" b="1" dirty="0" smtClean="0">
              <a:solidFill>
                <a:srgbClr val="0070C0"/>
              </a:solidFill>
            </a:endParaRPr>
          </a:p>
          <a:p>
            <a:pPr marL="628650" indent="-355600"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Социальный проект «Мы разные, но мы вместе»</a:t>
            </a:r>
            <a:endParaRPr lang="ru-RU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362200"/>
            <a:ext cx="7772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проекта: развитие и укрепление  волонтёрского движения для оказания помощи детям и подросткам с ОВЗ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3528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обновление форм работы волонтёрского отряда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укрепление физического здоровья детей- инвалидов;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пропаганда ЗОЖ,;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воспитание толерантного и ответственного поведения;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взаимодействие волонтёров с другими общественными объединениями, социальными партнёрами  и спонсорами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хема 23"/>
          <p:cNvGraphicFramePr/>
          <p:nvPr/>
        </p:nvGraphicFramePr>
        <p:xfrm>
          <a:off x="142844" y="71462"/>
          <a:ext cx="88583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33"/>
          <p:cNvGrpSpPr/>
          <p:nvPr/>
        </p:nvGrpSpPr>
        <p:grpSpPr>
          <a:xfrm>
            <a:off x="990600" y="4495800"/>
            <a:ext cx="1600200" cy="1095732"/>
            <a:chOff x="2524155" y="1636578"/>
            <a:chExt cx="1895647" cy="20596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5" name="Прямоугольник 34"/>
            <p:cNvSpPr/>
            <p:nvPr/>
          </p:nvSpPr>
          <p:spPr>
            <a:xfrm>
              <a:off x="2524155" y="1636578"/>
              <a:ext cx="1861809" cy="2059687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2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2524155" y="1636578"/>
              <a:ext cx="1895647" cy="20596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</a:rPr>
                <a:t>Городская акция «Подарю тебе мечту»</a:t>
              </a:r>
              <a:endParaRPr lang="ru-RU" sz="16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Группа 36"/>
          <p:cNvGrpSpPr/>
          <p:nvPr/>
        </p:nvGrpSpPr>
        <p:grpSpPr>
          <a:xfrm>
            <a:off x="2895599" y="4419600"/>
            <a:ext cx="1571637" cy="1171932"/>
            <a:chOff x="1553771" y="1395509"/>
            <a:chExt cx="1861811" cy="220292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8" name="Прямоугольник 37"/>
            <p:cNvSpPr/>
            <p:nvPr/>
          </p:nvSpPr>
          <p:spPr>
            <a:xfrm>
              <a:off x="1553772" y="1395509"/>
              <a:ext cx="1861810" cy="2059687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2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Прямоугольник 38"/>
            <p:cNvSpPr/>
            <p:nvPr/>
          </p:nvSpPr>
          <p:spPr>
            <a:xfrm>
              <a:off x="1553771" y="1538745"/>
              <a:ext cx="1861809" cy="20596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</a:rPr>
                <a:t>Благотворительные концерты</a:t>
              </a:r>
              <a:endParaRPr lang="ru-RU" sz="16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41" name="Freeform 5"/>
          <p:cNvSpPr>
            <a:spLocks/>
          </p:cNvSpPr>
          <p:nvPr/>
        </p:nvSpPr>
        <p:spPr bwMode="gray">
          <a:xfrm rot="7458901">
            <a:off x="-12621" y="4075657"/>
            <a:ext cx="1723096" cy="1917536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3" name="Freeform 3"/>
          <p:cNvSpPr>
            <a:spLocks/>
          </p:cNvSpPr>
          <p:nvPr/>
        </p:nvSpPr>
        <p:spPr bwMode="gray">
          <a:xfrm rot="20181532" flipH="1">
            <a:off x="6215074" y="4000504"/>
            <a:ext cx="877240" cy="2257420"/>
          </a:xfrm>
          <a:custGeom>
            <a:avLst/>
            <a:gdLst/>
            <a:ahLst/>
            <a:cxnLst>
              <a:cxn ang="0">
                <a:pos x="451" y="1158"/>
              </a:cxn>
              <a:cxn ang="0">
                <a:pos x="359" y="1072"/>
              </a:cxn>
              <a:cxn ang="0">
                <a:pos x="281" y="983"/>
              </a:cxn>
              <a:cxn ang="0">
                <a:pos x="217" y="896"/>
              </a:cxn>
              <a:cxn ang="0">
                <a:pos x="167" y="814"/>
              </a:cxn>
              <a:cxn ang="0">
                <a:pos x="129" y="743"/>
              </a:cxn>
              <a:cxn ang="0">
                <a:pos x="105" y="689"/>
              </a:cxn>
              <a:cxn ang="0">
                <a:pos x="92" y="654"/>
              </a:cxn>
              <a:cxn ang="0">
                <a:pos x="56" y="518"/>
              </a:cxn>
              <a:cxn ang="0">
                <a:pos x="39" y="396"/>
              </a:cxn>
              <a:cxn ang="0">
                <a:pos x="36" y="294"/>
              </a:cxn>
              <a:cxn ang="0">
                <a:pos x="41" y="212"/>
              </a:cxn>
              <a:cxn ang="0">
                <a:pos x="52" y="151"/>
              </a:cxn>
              <a:cxn ang="0">
                <a:pos x="61" y="114"/>
              </a:cxn>
              <a:cxn ang="0">
                <a:pos x="66" y="101"/>
              </a:cxn>
              <a:cxn ang="0">
                <a:pos x="241" y="0"/>
              </a:cxn>
              <a:cxn ang="0">
                <a:pos x="230" y="200"/>
              </a:cxn>
              <a:cxn ang="0">
                <a:pos x="226" y="208"/>
              </a:cxn>
              <a:cxn ang="0">
                <a:pos x="216" y="231"/>
              </a:cxn>
              <a:cxn ang="0">
                <a:pos x="203" y="272"/>
              </a:cxn>
              <a:cxn ang="0">
                <a:pos x="192" y="332"/>
              </a:cxn>
              <a:cxn ang="0">
                <a:pos x="187" y="413"/>
              </a:cxn>
              <a:cxn ang="0">
                <a:pos x="191" y="516"/>
              </a:cxn>
              <a:cxn ang="0">
                <a:pos x="209" y="638"/>
              </a:cxn>
              <a:cxn ang="0">
                <a:pos x="239" y="751"/>
              </a:cxn>
              <a:cxn ang="0">
                <a:pos x="278" y="854"/>
              </a:cxn>
              <a:cxn ang="0">
                <a:pos x="323" y="946"/>
              </a:cxn>
              <a:cxn ang="0">
                <a:pos x="369" y="1025"/>
              </a:cxn>
              <a:cxn ang="0">
                <a:pos x="414" y="1091"/>
              </a:cxn>
              <a:cxn ang="0">
                <a:pos x="453" y="1142"/>
              </a:cxn>
              <a:cxn ang="0">
                <a:pos x="483" y="1178"/>
              </a:cxn>
              <a:cxn ang="0">
                <a:pos x="500" y="1196"/>
              </a:cxn>
            </a:cxnLst>
            <a:rect l="0" t="0" r="r" b="b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53E1B8"/>
              </a:gs>
              <a:gs pos="100000">
                <a:srgbClr val="008080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4" name="Freeform 4"/>
          <p:cNvSpPr>
            <a:spLocks/>
          </p:cNvSpPr>
          <p:nvPr/>
        </p:nvSpPr>
        <p:spPr bwMode="gray">
          <a:xfrm rot="17048058" flipV="1">
            <a:off x="7220734" y="4570248"/>
            <a:ext cx="2337942" cy="1102544"/>
          </a:xfrm>
          <a:custGeom>
            <a:avLst/>
            <a:gdLst/>
            <a:ahLst/>
            <a:cxnLst>
              <a:cxn ang="0">
                <a:pos x="2" y="102"/>
              </a:cxn>
              <a:cxn ang="0">
                <a:pos x="26" y="91"/>
              </a:cxn>
              <a:cxn ang="0">
                <a:pos x="71" y="71"/>
              </a:cxn>
              <a:cxn ang="0">
                <a:pos x="135" y="49"/>
              </a:cxn>
              <a:cxn ang="0">
                <a:pos x="218" y="27"/>
              </a:cxn>
              <a:cxn ang="0">
                <a:pos x="316" y="9"/>
              </a:cxn>
              <a:cxn ang="0">
                <a:pos x="427" y="0"/>
              </a:cxn>
              <a:cxn ang="0">
                <a:pos x="552" y="3"/>
              </a:cxn>
              <a:cxn ang="0">
                <a:pos x="687" y="22"/>
              </a:cxn>
              <a:cxn ang="0">
                <a:pos x="821" y="60"/>
              </a:cxn>
              <a:cxn ang="0">
                <a:pos x="929" y="104"/>
              </a:cxn>
              <a:cxn ang="0">
                <a:pos x="1015" y="150"/>
              </a:cxn>
              <a:cxn ang="0">
                <a:pos x="1078" y="195"/>
              </a:cxn>
              <a:cxn ang="0">
                <a:pos x="1122" y="233"/>
              </a:cxn>
              <a:cxn ang="0">
                <a:pos x="1146" y="258"/>
              </a:cxn>
              <a:cxn ang="0">
                <a:pos x="1154" y="269"/>
              </a:cxn>
              <a:cxn ang="0">
                <a:pos x="1162" y="467"/>
              </a:cxn>
              <a:cxn ang="0">
                <a:pos x="990" y="356"/>
              </a:cxn>
              <a:cxn ang="0">
                <a:pos x="982" y="346"/>
              </a:cxn>
              <a:cxn ang="0">
                <a:pos x="960" y="319"/>
              </a:cxn>
              <a:cxn ang="0">
                <a:pos x="922" y="280"/>
              </a:cxn>
              <a:cxn ang="0">
                <a:pos x="863" y="235"/>
              </a:cxn>
              <a:cxn ang="0">
                <a:pos x="785" y="187"/>
              </a:cxn>
              <a:cxn ang="0">
                <a:pos x="683" y="142"/>
              </a:cxn>
              <a:cxn ang="0">
                <a:pos x="554" y="106"/>
              </a:cxn>
              <a:cxn ang="0">
                <a:pos x="425" y="83"/>
              </a:cxn>
              <a:cxn ang="0">
                <a:pos x="307" y="74"/>
              </a:cxn>
              <a:cxn ang="0">
                <a:pos x="205" y="75"/>
              </a:cxn>
              <a:cxn ang="0">
                <a:pos x="120" y="82"/>
              </a:cxn>
              <a:cxn ang="0">
                <a:pos x="55" y="92"/>
              </a:cxn>
              <a:cxn ang="0">
                <a:pos x="14" y="100"/>
              </a:cxn>
              <a:cxn ang="0">
                <a:pos x="0" y="104"/>
              </a:cxn>
            </a:cxnLst>
            <a:rect l="0" t="0" r="r" b="b"/>
            <a:pathLst>
              <a:path w="1225" h="467">
                <a:moveTo>
                  <a:pt x="0" y="104"/>
                </a:moveTo>
                <a:lnTo>
                  <a:pt x="2" y="102"/>
                </a:lnTo>
                <a:lnTo>
                  <a:pt x="11" y="97"/>
                </a:lnTo>
                <a:lnTo>
                  <a:pt x="26" y="91"/>
                </a:lnTo>
                <a:lnTo>
                  <a:pt x="46" y="82"/>
                </a:lnTo>
                <a:lnTo>
                  <a:pt x="71" y="71"/>
                </a:lnTo>
                <a:lnTo>
                  <a:pt x="100" y="61"/>
                </a:lnTo>
                <a:lnTo>
                  <a:pt x="135" y="49"/>
                </a:lnTo>
                <a:lnTo>
                  <a:pt x="174" y="38"/>
                </a:lnTo>
                <a:lnTo>
                  <a:pt x="218" y="27"/>
                </a:lnTo>
                <a:lnTo>
                  <a:pt x="264" y="17"/>
                </a:lnTo>
                <a:lnTo>
                  <a:pt x="316" y="9"/>
                </a:lnTo>
                <a:lnTo>
                  <a:pt x="370" y="3"/>
                </a:lnTo>
                <a:lnTo>
                  <a:pt x="427" y="0"/>
                </a:lnTo>
                <a:lnTo>
                  <a:pt x="489" y="0"/>
                </a:lnTo>
                <a:lnTo>
                  <a:pt x="552" y="3"/>
                </a:lnTo>
                <a:lnTo>
                  <a:pt x="618" y="11"/>
                </a:lnTo>
                <a:lnTo>
                  <a:pt x="687" y="22"/>
                </a:lnTo>
                <a:lnTo>
                  <a:pt x="758" y="40"/>
                </a:lnTo>
                <a:lnTo>
                  <a:pt x="821" y="60"/>
                </a:lnTo>
                <a:lnTo>
                  <a:pt x="879" y="80"/>
                </a:lnTo>
                <a:lnTo>
                  <a:pt x="929" y="104"/>
                </a:lnTo>
                <a:lnTo>
                  <a:pt x="975" y="127"/>
                </a:lnTo>
                <a:lnTo>
                  <a:pt x="1015" y="150"/>
                </a:lnTo>
                <a:lnTo>
                  <a:pt x="1049" y="173"/>
                </a:lnTo>
                <a:lnTo>
                  <a:pt x="1078" y="195"/>
                </a:lnTo>
                <a:lnTo>
                  <a:pt x="1102" y="214"/>
                </a:lnTo>
                <a:lnTo>
                  <a:pt x="1122" y="233"/>
                </a:lnTo>
                <a:lnTo>
                  <a:pt x="1136" y="247"/>
                </a:lnTo>
                <a:lnTo>
                  <a:pt x="1146" y="258"/>
                </a:lnTo>
                <a:lnTo>
                  <a:pt x="1153" y="266"/>
                </a:lnTo>
                <a:lnTo>
                  <a:pt x="1154" y="269"/>
                </a:lnTo>
                <a:lnTo>
                  <a:pt x="1225" y="227"/>
                </a:lnTo>
                <a:lnTo>
                  <a:pt x="1162" y="467"/>
                </a:lnTo>
                <a:lnTo>
                  <a:pt x="916" y="407"/>
                </a:lnTo>
                <a:lnTo>
                  <a:pt x="990" y="356"/>
                </a:lnTo>
                <a:lnTo>
                  <a:pt x="987" y="354"/>
                </a:lnTo>
                <a:lnTo>
                  <a:pt x="982" y="346"/>
                </a:lnTo>
                <a:lnTo>
                  <a:pt x="973" y="334"/>
                </a:lnTo>
                <a:lnTo>
                  <a:pt x="960" y="319"/>
                </a:lnTo>
                <a:lnTo>
                  <a:pt x="944" y="301"/>
                </a:lnTo>
                <a:lnTo>
                  <a:pt x="922" y="280"/>
                </a:lnTo>
                <a:lnTo>
                  <a:pt x="896" y="258"/>
                </a:lnTo>
                <a:lnTo>
                  <a:pt x="863" y="235"/>
                </a:lnTo>
                <a:lnTo>
                  <a:pt x="827" y="211"/>
                </a:lnTo>
                <a:lnTo>
                  <a:pt x="785" y="187"/>
                </a:lnTo>
                <a:lnTo>
                  <a:pt x="737" y="164"/>
                </a:lnTo>
                <a:lnTo>
                  <a:pt x="683" y="142"/>
                </a:lnTo>
                <a:lnTo>
                  <a:pt x="622" y="123"/>
                </a:lnTo>
                <a:lnTo>
                  <a:pt x="554" y="106"/>
                </a:lnTo>
                <a:lnTo>
                  <a:pt x="488" y="92"/>
                </a:lnTo>
                <a:lnTo>
                  <a:pt x="425" y="83"/>
                </a:lnTo>
                <a:lnTo>
                  <a:pt x="365" y="76"/>
                </a:lnTo>
                <a:lnTo>
                  <a:pt x="307" y="74"/>
                </a:lnTo>
                <a:lnTo>
                  <a:pt x="254" y="73"/>
                </a:lnTo>
                <a:lnTo>
                  <a:pt x="205" y="75"/>
                </a:lnTo>
                <a:lnTo>
                  <a:pt x="160" y="78"/>
                </a:lnTo>
                <a:lnTo>
                  <a:pt x="120" y="82"/>
                </a:lnTo>
                <a:lnTo>
                  <a:pt x="85" y="87"/>
                </a:lnTo>
                <a:lnTo>
                  <a:pt x="55" y="92"/>
                </a:lnTo>
                <a:lnTo>
                  <a:pt x="31" y="96"/>
                </a:lnTo>
                <a:lnTo>
                  <a:pt x="14" y="100"/>
                </a:lnTo>
                <a:lnTo>
                  <a:pt x="4" y="102"/>
                </a:lnTo>
                <a:lnTo>
                  <a:pt x="0" y="104"/>
                </a:lnTo>
                <a:close/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CCC00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gray">
          <a:xfrm>
            <a:off x="2338396" y="5643578"/>
            <a:ext cx="304778" cy="928694"/>
          </a:xfrm>
          <a:prstGeom prst="upArrow">
            <a:avLst>
              <a:gd name="adj1" fmla="val 44448"/>
              <a:gd name="adj2" fmla="val 8525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gray">
          <a:xfrm>
            <a:off x="4286248" y="5643578"/>
            <a:ext cx="304778" cy="928694"/>
          </a:xfrm>
          <a:prstGeom prst="upArrow">
            <a:avLst>
              <a:gd name="adj1" fmla="val 44448"/>
              <a:gd name="adj2" fmla="val 8525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4"/>
          <p:cNvSpPr>
            <a:spLocks noChangeArrowheads="1"/>
          </p:cNvSpPr>
          <p:nvPr/>
        </p:nvSpPr>
        <p:spPr bwMode="gray">
          <a:xfrm rot="12992367">
            <a:off x="2889682" y="3642775"/>
            <a:ext cx="304778" cy="928694"/>
          </a:xfrm>
          <a:prstGeom prst="upArrow">
            <a:avLst>
              <a:gd name="adj1" fmla="val 44448"/>
              <a:gd name="adj2" fmla="val 8525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utoShape 14"/>
          <p:cNvSpPr>
            <a:spLocks noChangeArrowheads="1"/>
          </p:cNvSpPr>
          <p:nvPr/>
        </p:nvSpPr>
        <p:spPr bwMode="gray">
          <a:xfrm rot="8550534">
            <a:off x="3751573" y="3640152"/>
            <a:ext cx="304778" cy="928694"/>
          </a:xfrm>
          <a:prstGeom prst="upArrow">
            <a:avLst>
              <a:gd name="adj1" fmla="val 44448"/>
              <a:gd name="adj2" fmla="val 8525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AutoShape 14"/>
          <p:cNvSpPr>
            <a:spLocks noChangeArrowheads="1"/>
          </p:cNvSpPr>
          <p:nvPr/>
        </p:nvSpPr>
        <p:spPr bwMode="gray">
          <a:xfrm rot="14740531">
            <a:off x="2011170" y="705228"/>
            <a:ext cx="304778" cy="1475071"/>
          </a:xfrm>
          <a:prstGeom prst="upArrow">
            <a:avLst>
              <a:gd name="adj1" fmla="val 44448"/>
              <a:gd name="adj2" fmla="val 8525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gray">
          <a:xfrm rot="13729103">
            <a:off x="3572510" y="1022830"/>
            <a:ext cx="304778" cy="871513"/>
          </a:xfrm>
          <a:prstGeom prst="upArrow">
            <a:avLst>
              <a:gd name="adj1" fmla="val 44448"/>
              <a:gd name="adj2" fmla="val 8525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AutoShape 14"/>
          <p:cNvSpPr>
            <a:spLocks noChangeArrowheads="1"/>
          </p:cNvSpPr>
          <p:nvPr/>
        </p:nvSpPr>
        <p:spPr bwMode="gray">
          <a:xfrm rot="8144093">
            <a:off x="5190079" y="1074628"/>
            <a:ext cx="304778" cy="871513"/>
          </a:xfrm>
          <a:prstGeom prst="upArrow">
            <a:avLst>
              <a:gd name="adj1" fmla="val 44448"/>
              <a:gd name="adj2" fmla="val 8525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14"/>
          <p:cNvSpPr>
            <a:spLocks noChangeArrowheads="1"/>
          </p:cNvSpPr>
          <p:nvPr/>
        </p:nvSpPr>
        <p:spPr bwMode="gray">
          <a:xfrm rot="7352513">
            <a:off x="7052151" y="669164"/>
            <a:ext cx="304778" cy="1475071"/>
          </a:xfrm>
          <a:prstGeom prst="upArrow">
            <a:avLst>
              <a:gd name="adj1" fmla="val 44448"/>
              <a:gd name="adj2" fmla="val 8525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" name="Группа 36"/>
          <p:cNvGrpSpPr/>
          <p:nvPr/>
        </p:nvGrpSpPr>
        <p:grpSpPr>
          <a:xfrm>
            <a:off x="4953000" y="4419600"/>
            <a:ext cx="1571636" cy="1095732"/>
            <a:chOff x="2524155" y="1636578"/>
            <a:chExt cx="1861809" cy="20596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2" name="Прямоугольник 21"/>
            <p:cNvSpPr/>
            <p:nvPr/>
          </p:nvSpPr>
          <p:spPr>
            <a:xfrm>
              <a:off x="2524155" y="1636578"/>
              <a:ext cx="1861809" cy="2059687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2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524155" y="1636578"/>
              <a:ext cx="1861809" cy="20596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</a:rPr>
                <a:t>Социальные проекты</a:t>
              </a:r>
              <a:endParaRPr lang="ru-RU" sz="16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09600" y="5867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</a:rPr>
              <a:t>с детьми-инвалидами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проекта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Благотворительные концерты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</a:tabLst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Ежегодно в течение 14 лет  волонтёры театра кукол «Аленький цветочек» проводят концерты в  рамках городской благотворительной акции «Подарю тебе мечту»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целью оказания помощи и поддержки детям – инвалидам.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это время помощь и поддержку получили </a:t>
            </a: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18 детей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сумму </a:t>
            </a: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235 000 рублей.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44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5" name="Picture 1" descr="C:\Documents and Settings\Валя\Рабочий стол\Гариковичу\для А.Г\DSC0351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4799" y="3886200"/>
            <a:ext cx="3822363" cy="2538413"/>
          </a:xfrm>
          <a:prstGeom prst="rect">
            <a:avLst/>
          </a:prstGeom>
          <a:noFill/>
        </p:spPr>
      </p:pic>
      <p:pic>
        <p:nvPicPr>
          <p:cNvPr id="16388" name="Picture 4" descr="DSC0244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3865563"/>
            <a:ext cx="4044950" cy="26876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</a:rPr>
              <a:t>Социальные проекты</a:t>
            </a:r>
            <a:endParaRPr lang="ru-RU" sz="40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447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Экологическое направление – клумба с пандусом, проект  «Зелёный росток»</a:t>
            </a:r>
          </a:p>
          <a:p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ЗОЖ – проекты «</a:t>
            </a:r>
            <a:r>
              <a:rPr lang="ru-RU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Играя-выздоравливай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», «Пловцы-молодцы» и др.</a:t>
            </a:r>
          </a:p>
          <a:p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Театральное направление – концерты, спектакли, конкурсы</a:t>
            </a:r>
          </a:p>
          <a:p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Туристическое направление – городской туристический </a:t>
            </a:r>
            <a:r>
              <a:rPr lang="ru-RU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- маршрут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81800" y="2743200"/>
            <a:ext cx="1892300" cy="14192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5363" name="Picture 3" descr="P110075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72200" y="4343400"/>
            <a:ext cx="2787650" cy="20907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5364" name="Picture 4" descr="DSCN488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25800" y="4343400"/>
            <a:ext cx="2844800" cy="2133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5365" name="Picture 5" descr="DSC0458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7200" y="4343400"/>
            <a:ext cx="2585466" cy="2209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48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Работа волонтёрского отряда  в летнем  лагере с дневным пребыванием с детьми с ОВЗ</a:t>
            </a:r>
            <a:endParaRPr lang="ru-RU" sz="2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IMG_938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24600" y="3429000"/>
            <a:ext cx="2598737" cy="3086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4339" name="Picture 3" descr="IMG_894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9381" y="3962400"/>
            <a:ext cx="3239619" cy="2286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4340" name="Picture 4" descr="IMG_2579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8600" y="1524000"/>
            <a:ext cx="3200400" cy="23304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4341" name="Picture 5" descr="IMG_923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324600" y="1295400"/>
            <a:ext cx="2512521" cy="19192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352800" y="2375118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Мы счастливы,</a:t>
            </a:r>
          </a:p>
          <a:p>
            <a:pPr algn="ctr"/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</a:p>
          <a:p>
            <a:pPr algn="ctr"/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нас </a:t>
            </a:r>
          </a:p>
          <a:p>
            <a:pPr algn="ctr"/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понимают.</a:t>
            </a:r>
            <a:endParaRPr lang="ru-RU" sz="2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4572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Что дал проект для разных целевых групп</a:t>
            </a:r>
            <a:endParaRPr lang="ru-RU" sz="2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0" y="1371600"/>
            <a:ext cx="7772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для ребёнка - инвалида: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интереса к здоровому образу жизни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осознание того, что он не один;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удовлетворение потребности в общении;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мероприятиях;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находясь в трудной жизненной ситуации,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не потерять желание заботиться о своём здоровье.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 хорошим примером для детей с ОВЗ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для обычных школьников и молодёжи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оказание помощи семьям, воспитывающих детей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инвалидов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ощущение своей нужности и полезности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определённой жизненной позиции школьников и взрослых, готовности к созидательной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2" descr="C:\Documents and Settings\Валя\Рабочий стол\фото фильм\Изображение 386.jpg"/>
          <p:cNvPicPr>
            <a:picLocks noChangeAspect="1" noChangeArrowheads="1"/>
          </p:cNvPicPr>
          <p:nvPr/>
        </p:nvPicPr>
        <p:blipFill>
          <a:blip r:embed="rId3" cstate="screen">
            <a:lum bright="20000" contrast="10000"/>
          </a:blip>
          <a:srcRect/>
          <a:stretch>
            <a:fillRect/>
          </a:stretch>
        </p:blipFill>
        <p:spPr bwMode="auto">
          <a:xfrm>
            <a:off x="6096000" y="1447800"/>
            <a:ext cx="2819400" cy="1879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419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9624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8194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pPr algn="ctr"/>
            <a:endParaRPr lang="ru-RU" sz="54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5859</TotalTime>
  <Words>391</Words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Основные мероприятия проекта</vt:lpstr>
      <vt:lpstr>Социальные проекты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Твори свой мир любви и красоты</dc:title>
  <cp:lastModifiedBy>Алекс</cp:lastModifiedBy>
  <cp:revision>578</cp:revision>
  <dcterms:modified xsi:type="dcterms:W3CDTF">2018-11-02T03:44:47Z</dcterms:modified>
</cp:coreProperties>
</file>